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300" r:id="rId3"/>
    <p:sldId id="257" r:id="rId4"/>
    <p:sldId id="258" r:id="rId5"/>
    <p:sldId id="259" r:id="rId6"/>
    <p:sldId id="297" r:id="rId7"/>
    <p:sldId id="298" r:id="rId8"/>
    <p:sldId id="301" r:id="rId9"/>
    <p:sldId id="302" r:id="rId10"/>
    <p:sldId id="260" r:id="rId11"/>
    <p:sldId id="306" r:id="rId12"/>
    <p:sldId id="307" r:id="rId13"/>
    <p:sldId id="304" r:id="rId14"/>
    <p:sldId id="308" r:id="rId15"/>
    <p:sldId id="305" r:id="rId16"/>
    <p:sldId id="309" r:id="rId17"/>
    <p:sldId id="299" r:id="rId18"/>
    <p:sldId id="262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IBM Plex Sans Condensed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3"/>
    <p:restoredTop sz="94707"/>
  </p:normalViewPr>
  <p:slideViewPr>
    <p:cSldViewPr snapToGrid="0">
      <p:cViewPr varScale="1">
        <p:scale>
          <a:sx n="193" d="100"/>
          <a:sy n="193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4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42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7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ykGRYEX0n60?feature=oembed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mHwYc-6W3E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_WKWpJEv9UY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isualstudio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etcomposer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www.apachefriends.org/download.htm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369974" y="1279838"/>
            <a:ext cx="6101659" cy="31118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programming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6258342" y="2264518"/>
            <a:ext cx="2769748" cy="287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nline Media 2" descr="¿Qué es PHP? bien explicado">
            <a:hlinkClick r:id="" action="ppaction://media"/>
            <a:extLst>
              <a:ext uri="{FF2B5EF4-FFF2-40B4-BE49-F238E27FC236}">
                <a16:creationId xmlns:a16="http://schemas.microsoft.com/office/drawing/2014/main" id="{D8338EDD-C3F2-3FEC-5499-445C465BBF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69618" y="953053"/>
            <a:ext cx="5095543" cy="2878982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777EAB7-1386-80AE-D5DB-0ABC90B29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14" y="388933"/>
            <a:ext cx="1556016" cy="260423"/>
          </a:xfrm>
        </p:spPr>
        <p:txBody>
          <a:bodyPr/>
          <a:lstStyle/>
          <a:p>
            <a:r>
              <a:rPr lang="en-US" sz="1400" dirty="0"/>
              <a:t>What is PHP?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C63BD-51AE-EAEF-5015-7C3D4B2F2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939" y="1250325"/>
            <a:ext cx="5307496" cy="2645814"/>
          </a:xfrm>
        </p:spPr>
        <p:txBody>
          <a:bodyPr/>
          <a:lstStyle/>
          <a:p>
            <a:pPr marL="38100" indent="0">
              <a:buNone/>
            </a:pPr>
            <a:r>
              <a:rPr lang="en-US" sz="1050" i="0" dirty="0">
                <a:solidFill>
                  <a:srgbClr val="000000"/>
                </a:solidFill>
                <a:latin typeface="+mj-lt"/>
              </a:rPr>
              <a:t>Advantages </a:t>
            </a:r>
          </a:p>
          <a:p>
            <a:pPr marL="495300" lvl="1" indent="0">
              <a:buNone/>
            </a:pPr>
            <a:r>
              <a:rPr lang="en-US" sz="1050" i="0" dirty="0">
                <a:solidFill>
                  <a:srgbClr val="000000"/>
                </a:solidFill>
                <a:latin typeface="+mj-lt"/>
              </a:rPr>
              <a:t>Fast learning</a:t>
            </a:r>
          </a:p>
          <a:p>
            <a:pPr marL="495300" lvl="1" indent="0">
              <a:buNone/>
            </a:pPr>
            <a:r>
              <a:rPr lang="en-US" sz="1050" i="0" dirty="0">
                <a:solidFill>
                  <a:srgbClr val="000000"/>
                </a:solidFill>
                <a:latin typeface="+mj-lt"/>
              </a:rPr>
              <a:t>Economy</a:t>
            </a:r>
          </a:p>
          <a:p>
            <a:pPr marL="495300" lvl="1" indent="0">
              <a:buNone/>
            </a:pPr>
            <a:r>
              <a:rPr lang="en-US" sz="1050" i="0" dirty="0">
                <a:solidFill>
                  <a:srgbClr val="000000"/>
                </a:solidFill>
                <a:latin typeface="+mj-lt"/>
              </a:rPr>
              <a:t> Good documentation</a:t>
            </a:r>
          </a:p>
          <a:p>
            <a:pPr marL="38100" indent="0">
              <a:buNone/>
            </a:pPr>
            <a:endParaRPr lang="en-US" sz="1050" i="0" dirty="0">
              <a:solidFill>
                <a:srgbClr val="000000"/>
              </a:solidFill>
              <a:latin typeface="+mj-lt"/>
            </a:endParaRPr>
          </a:p>
          <a:p>
            <a:pPr marL="38100" indent="0">
              <a:buNone/>
            </a:pPr>
            <a:r>
              <a:rPr lang="en-US" sz="1050" i="0" dirty="0">
                <a:solidFill>
                  <a:srgbClr val="000000"/>
                </a:solidFill>
                <a:latin typeface="+mj-lt"/>
              </a:rPr>
              <a:t>Disadvantages</a:t>
            </a:r>
          </a:p>
          <a:p>
            <a:pPr marL="495300" lvl="1" indent="0">
              <a:buNone/>
            </a:pPr>
            <a:r>
              <a:rPr lang="en-US" sz="1050" i="0" u="sng" dirty="0">
                <a:solidFill>
                  <a:srgbClr val="000000"/>
                </a:solidFill>
                <a:latin typeface="+mj-lt"/>
              </a:rPr>
              <a:t>Poor error handling: </a:t>
            </a:r>
            <a:r>
              <a:rPr lang="en-US" sz="1050" i="0" dirty="0">
                <a:solidFill>
                  <a:srgbClr val="000000"/>
                </a:solidFill>
                <a:latin typeface="+mj-lt"/>
              </a:rPr>
              <a:t>one of the main disadvan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+mj-lt"/>
              </a:rPr>
              <a:t>tages of PHP is that it does not have debugging tools, which are necessary to look for errors and warnings.</a:t>
            </a:r>
            <a:br>
              <a:rPr lang="en-US" sz="1050" dirty="0">
                <a:latin typeface="+mj-lt"/>
              </a:rPr>
            </a:br>
            <a:r>
              <a:rPr lang="en-US" sz="1050" b="0" i="0" u="sng" strike="noStrike" dirty="0">
                <a:solidFill>
                  <a:srgbClr val="000000"/>
                </a:solidFill>
                <a:effectLst/>
                <a:latin typeface="+mj-lt"/>
              </a:rPr>
              <a:t>Low security: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+mj-lt"/>
              </a:rPr>
              <a:t>PHP is one of the least secure programming languages. To ensure data security, you must have deep technical knowledge and/or work with SQL. </a:t>
            </a:r>
            <a:br>
              <a:rPr lang="en-US" sz="1050" dirty="0">
                <a:latin typeface="+mj-lt"/>
              </a:rPr>
            </a:br>
            <a:r>
              <a:rPr lang="en-US" sz="1050" b="0" i="0" u="sng" strike="noStrike" dirty="0">
                <a:solidFill>
                  <a:srgbClr val="000000"/>
                </a:solidFill>
                <a:effectLst/>
                <a:latin typeface="+mj-lt"/>
              </a:rPr>
              <a:t>A web server is needed: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+mj-lt"/>
              </a:rPr>
              <a:t>to run the software on the Internet you need to have a hosting.</a:t>
            </a:r>
            <a:endParaRPr lang="en-CR" sz="16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017D-7753-4397-9394-717F7E530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35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27520-B699-1DEB-69B0-E25B2DC370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C35D6-4FBF-7E53-1CAC-67A68BC7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80" y="1113182"/>
            <a:ext cx="5789551" cy="2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3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983CB-3542-3B2D-E312-4DE103497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114" y="388933"/>
            <a:ext cx="1556016" cy="260423"/>
          </a:xfrm>
        </p:spPr>
        <p:txBody>
          <a:bodyPr/>
          <a:lstStyle/>
          <a:p>
            <a:r>
              <a:rPr lang="en-US" sz="1400" dirty="0"/>
              <a:t>Frameworks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2383CB-4A2A-2057-71A3-3FCB8F6B6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Online Media 3" descr="¿QUÉ es un FRAMEWORK en programación? [Diccionario del PROGRAMADOR]">
            <a:hlinkClick r:id="" action="ppaction://media"/>
            <a:extLst>
              <a:ext uri="{FF2B5EF4-FFF2-40B4-BE49-F238E27FC236}">
                <a16:creationId xmlns:a16="http://schemas.microsoft.com/office/drawing/2014/main" id="{CB3EC183-C6F5-8429-8DF1-41378208A9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4522" y="868554"/>
            <a:ext cx="6036365" cy="34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A35DB-8937-16A4-43AD-3C0BA516DA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8344F-2524-7CFA-3837-824B398B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8" y="509554"/>
            <a:ext cx="6933384" cy="445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9CF18CF-CAC4-303D-2EB6-C7E25659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748" y="56830"/>
            <a:ext cx="2007704" cy="452724"/>
          </a:xfrm>
        </p:spPr>
        <p:txBody>
          <a:bodyPr/>
          <a:lstStyle/>
          <a:p>
            <a:r>
              <a:rPr lang="en-US" dirty="0">
                <a:hlinkClick r:id="rId3"/>
              </a:rPr>
              <a:t>LARAVEL</a:t>
            </a:r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4227733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2EEA4-D26D-9E53-6BF4-ECDE4D136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358" y="289543"/>
            <a:ext cx="1224712" cy="452724"/>
          </a:xfrm>
        </p:spPr>
        <p:txBody>
          <a:bodyPr/>
          <a:lstStyle/>
          <a:p>
            <a:r>
              <a:rPr lang="en-CR" dirty="0"/>
              <a:t>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5B40-846E-20B2-6440-BD451761B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Online Media 5" descr="¿Qué es un IDE de Programación? Significado de Entorno de Desarrollo Integrado">
            <a:hlinkClick r:id="" action="ppaction://media"/>
            <a:extLst>
              <a:ext uri="{FF2B5EF4-FFF2-40B4-BE49-F238E27FC236}">
                <a16:creationId xmlns:a16="http://schemas.microsoft.com/office/drawing/2014/main" id="{F5E395B5-2894-D1A7-D896-A77B2CB5B0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0348" y="868918"/>
            <a:ext cx="6027724" cy="340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E79FF1-DDD2-598F-4D27-F3E197B9F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929" y="18607"/>
            <a:ext cx="5472034" cy="512214"/>
          </a:xfrm>
        </p:spPr>
        <p:txBody>
          <a:bodyPr/>
          <a:lstStyle/>
          <a:p>
            <a:r>
              <a:rPr lang="en-US" dirty="0">
                <a:hlinkClick r:id="rId2"/>
              </a:rPr>
              <a:t>VSC</a:t>
            </a:r>
            <a:endParaRPr lang="en-C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FB39A-3DF4-F823-FFA2-D5D2719E5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5A4DF-3210-8DE3-47F3-929796DB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2" y="579127"/>
            <a:ext cx="6662531" cy="43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8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R" dirty="0"/>
              <a:t>Agenda</a:t>
            </a:r>
            <a:endParaRPr lang="en-US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75645" y="2252926"/>
            <a:ext cx="5731170" cy="1458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Presentation of the teacher and students(Activity)</a:t>
            </a:r>
          </a:p>
          <a:p>
            <a:r>
              <a:rPr lang="en-US" dirty="0">
                <a:solidFill>
                  <a:schemeClr val="bg1"/>
                </a:solidFill>
              </a:rPr>
              <a:t>Reading of the program</a:t>
            </a:r>
          </a:p>
          <a:p>
            <a:r>
              <a:rPr lang="en-US" dirty="0">
                <a:solidFill>
                  <a:schemeClr val="bg1"/>
                </a:solidFill>
              </a:rPr>
              <a:t>Video, What is a System?</a:t>
            </a:r>
          </a:p>
          <a:p>
            <a:r>
              <a:rPr lang="en-US" dirty="0">
                <a:solidFill>
                  <a:srgbClr val="FF0000"/>
                </a:solidFill>
              </a:rPr>
              <a:t>In summary</a:t>
            </a:r>
            <a:endParaRPr lang="en-CR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18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6645284" y="2214982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6318417" y="801279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5229887" y="1689693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5313353" y="1020356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5849009" y="1240434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7248344" y="1828637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6625784" y="177130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383029" y="1306352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41B35-9617-578D-5B7E-047452A17993}"/>
              </a:ext>
            </a:extLst>
          </p:cNvPr>
          <p:cNvSpPr txBox="1"/>
          <p:nvPr/>
        </p:nvSpPr>
        <p:spPr>
          <a:xfrm>
            <a:off x="329580" y="158370"/>
            <a:ext cx="67618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j-lt"/>
              </a:rPr>
              <a:t>XAMPP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https://www.apachefriends.org/download.html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  <a:latin typeface="+mj-lt"/>
              </a:rPr>
              <a:t>Node JS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  <a:latin typeface="+mj-lt"/>
              </a:rPr>
              <a:t>Composer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https://getcomposer.org/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  <a:latin typeface="+mj-lt"/>
              </a:rPr>
              <a:t>VSC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accent3"/>
                </a:solidFill>
                <a:latin typeface="+mj-lt"/>
              </a:rPr>
              <a:t>Laravel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composer global require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laravel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/installer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laravel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new example-app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cd example-app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+mj-lt"/>
              </a:rPr>
              <a:t>php</a:t>
            </a:r>
            <a:r>
              <a:rPr lang="en-US" b="0" i="0" dirty="0">
                <a:solidFill>
                  <a:schemeClr val="bg1"/>
                </a:solidFill>
                <a:effectLst/>
                <a:latin typeface="+mj-lt"/>
              </a:rPr>
              <a:t> artisan serve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CR" dirty="0">
              <a:solidFill>
                <a:schemeClr val="bg1"/>
              </a:solidFill>
            </a:endParaRPr>
          </a:p>
          <a:p>
            <a:endParaRPr lang="en-CR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 appreciate your understanding of the versioning issue.</a:t>
            </a:r>
            <a:endParaRPr lang="en-CR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E140-C067-5577-0BAF-E50921215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010" y="132636"/>
            <a:ext cx="5708120" cy="954042"/>
          </a:xfrm>
        </p:spPr>
        <p:txBody>
          <a:bodyPr/>
          <a:lstStyle/>
          <a:p>
            <a:r>
              <a:rPr lang="en-US" dirty="0"/>
              <a:t>Cameras always on</a:t>
            </a:r>
            <a:endParaRPr lang="en-CR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D33CE8B-8D92-E29F-A83D-198F2A90A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2335" y="2677149"/>
            <a:ext cx="3769751" cy="206741"/>
          </a:xfrm>
        </p:spPr>
        <p:txBody>
          <a:bodyPr/>
          <a:lstStyle/>
          <a:p>
            <a:endParaRPr lang="en-CR" dirty="0"/>
          </a:p>
        </p:txBody>
      </p:sp>
      <p:pic>
        <p:nvPicPr>
          <p:cNvPr id="1026" name="Picture 2" descr="Otra mujer? Nuevas versiones del video de Piqué afirman que no era Clara  Chía | EL ESPECTADOR">
            <a:extLst>
              <a:ext uri="{FF2B5EF4-FFF2-40B4-BE49-F238E27FC236}">
                <a16:creationId xmlns:a16="http://schemas.microsoft.com/office/drawing/2014/main" id="{7CDE576F-1209-E341-5DF9-96AA769E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11" y="1086678"/>
            <a:ext cx="5871679" cy="390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8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R" dirty="0"/>
              <a:t>Agenda</a:t>
            </a:r>
            <a:endParaRPr lang="en-US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75645" y="2252926"/>
            <a:ext cx="5731170" cy="1458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Presentation of the teacher and students(Activity)</a:t>
            </a:r>
          </a:p>
          <a:p>
            <a:r>
              <a:rPr lang="en-US" dirty="0">
                <a:solidFill>
                  <a:schemeClr val="bg1"/>
                </a:solidFill>
              </a:rPr>
              <a:t>Reading of the program</a:t>
            </a:r>
          </a:p>
          <a:p>
            <a:r>
              <a:rPr lang="en-US" dirty="0">
                <a:solidFill>
                  <a:schemeClr val="bg1"/>
                </a:solidFill>
              </a:rPr>
              <a:t>Video, What is PHP?</a:t>
            </a:r>
          </a:p>
          <a:p>
            <a:r>
              <a:rPr lang="en-US" dirty="0">
                <a:solidFill>
                  <a:schemeClr val="bg1"/>
                </a:solidFill>
              </a:rPr>
              <a:t>In Summary</a:t>
            </a:r>
            <a:endParaRPr lang="en-C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238258" y="2047741"/>
            <a:ext cx="6459324" cy="2476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 Truths and 1 Lie</a:t>
            </a:r>
          </a:p>
          <a:p>
            <a:r>
              <a:rPr lang="en-US" sz="1600" dirty="0">
                <a:solidFill>
                  <a:schemeClr val="bg1"/>
                </a:solidFill>
              </a:rPr>
              <a:t>1 Minute to define your Truths and Lies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1 Minute for everyone in the class to choose which statement is false.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1 Minute for the partner to indicate why he/she selected that option to be the false one.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Where are you from?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Why did you choose software engineering?</a:t>
            </a:r>
            <a:endParaRPr lang="en-CR" sz="1600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6102483" y="1653057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3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18372" y="103042"/>
            <a:ext cx="4534500" cy="13136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Lie - Truth</a:t>
            </a:r>
            <a:endParaRPr sz="9600"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58855" y="843566"/>
            <a:ext cx="3516932" cy="1434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1"/>
            <a:r>
              <a:rPr lang="en-CR" sz="2400" dirty="0"/>
              <a:t>- I have 2 daughters</a:t>
            </a:r>
            <a:br>
              <a:rPr lang="en-CR" sz="2400" dirty="0"/>
            </a:br>
            <a:r>
              <a:rPr lang="en-CR" sz="2400" dirty="0"/>
              <a:t>- </a:t>
            </a:r>
            <a:r>
              <a:rPr lang="en-US" sz="2400" dirty="0"/>
              <a:t>I like the beach</a:t>
            </a:r>
            <a:br>
              <a:rPr lang="en-US" sz="2400" dirty="0"/>
            </a:br>
            <a:r>
              <a:rPr lang="en-US" sz="2400" dirty="0"/>
              <a:t>- Support to the LDA(Liga) team.</a:t>
            </a:r>
            <a:br>
              <a:rPr lang="en-US" sz="2400" dirty="0"/>
            </a:br>
            <a:r>
              <a:rPr lang="en-US" sz="2400" dirty="0"/>
              <a:t>- I am a coding lover</a:t>
            </a:r>
            <a:endParaRPr sz="2400"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R" dirty="0"/>
              <a:t>Agenda</a:t>
            </a:r>
            <a:endParaRPr lang="en-US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75645" y="2252926"/>
            <a:ext cx="5731170" cy="1458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Presentation of the teacher and students(Activity)</a:t>
            </a:r>
          </a:p>
          <a:p>
            <a:r>
              <a:rPr lang="en-US" dirty="0">
                <a:solidFill>
                  <a:srgbClr val="FF0000"/>
                </a:solidFill>
              </a:rPr>
              <a:t>Reading of the program</a:t>
            </a:r>
          </a:p>
          <a:p>
            <a:r>
              <a:rPr lang="en-US" dirty="0">
                <a:solidFill>
                  <a:schemeClr val="bg1"/>
                </a:solidFill>
              </a:rPr>
              <a:t>Video, What is PHP?</a:t>
            </a:r>
          </a:p>
          <a:p>
            <a:r>
              <a:rPr lang="en-US" dirty="0">
                <a:solidFill>
                  <a:schemeClr val="bg1"/>
                </a:solidFill>
              </a:rPr>
              <a:t>In Summary</a:t>
            </a:r>
            <a:endParaRPr lang="en-C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72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R" dirty="0"/>
              <a:t>Agenda</a:t>
            </a:r>
            <a:endParaRPr lang="en-US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75645" y="2252926"/>
            <a:ext cx="5731170" cy="1458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Presentation of the teacher and students(Activity)</a:t>
            </a:r>
          </a:p>
          <a:p>
            <a:r>
              <a:rPr lang="en-US" dirty="0">
                <a:solidFill>
                  <a:schemeClr val="bg1"/>
                </a:solidFill>
              </a:rPr>
              <a:t>Reading of the program</a:t>
            </a:r>
          </a:p>
          <a:p>
            <a:r>
              <a:rPr lang="en-US" dirty="0">
                <a:solidFill>
                  <a:srgbClr val="FF0000"/>
                </a:solidFill>
              </a:rPr>
              <a:t>Video, What is PHP?</a:t>
            </a:r>
          </a:p>
          <a:p>
            <a:r>
              <a:rPr lang="en-US" dirty="0">
                <a:solidFill>
                  <a:schemeClr val="bg1"/>
                </a:solidFill>
              </a:rPr>
              <a:t>In Summary</a:t>
            </a:r>
            <a:endParaRPr lang="en-C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08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8C2C5-7916-2BC3-5965-E0AB9F58C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400" dirty="0"/>
              <a:t>There are several programming languages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Multithreaded and single-threaded languages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>
                <a:hlinkClick r:id="rId2"/>
              </a:rPr>
              <a:t>https://www.w3schools.com/</a:t>
            </a:r>
            <a:endParaRPr lang="en-US" sz="1400" dirty="0"/>
          </a:p>
          <a:p>
            <a:pPr lvl="1">
              <a:buFont typeface="Wingdings" pitchFamily="2" charset="2"/>
              <a:buChar char="ü"/>
            </a:pPr>
            <a:r>
              <a:rPr lang="en-US" sz="1400" dirty="0"/>
              <a:t>PHP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7C5C1-2E24-B8AE-F05B-A98A5AA94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275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104BD-30E3-9AB6-611A-7950B85697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F8EB-36BB-A384-DACB-8ABF717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" y="660734"/>
            <a:ext cx="8590540" cy="382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472889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380</Words>
  <Application>Microsoft Macintosh PowerPoint</Application>
  <PresentationFormat>On-screen Show (16:9)</PresentationFormat>
  <Paragraphs>84</Paragraphs>
  <Slides>18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Wingdings</vt:lpstr>
      <vt:lpstr>Bebas Neue</vt:lpstr>
      <vt:lpstr>Arial</vt:lpstr>
      <vt:lpstr>IBM Plex Sans Condensed</vt:lpstr>
      <vt:lpstr>Flavius template</vt:lpstr>
      <vt:lpstr>Computer programming</vt:lpstr>
      <vt:lpstr>Cameras always on</vt:lpstr>
      <vt:lpstr>Agenda</vt:lpstr>
      <vt:lpstr>Lie - Truth</vt:lpstr>
      <vt:lpstr>- I have 2 daughters - I like the beach - Support to the LDA(Liga) team. - I am a coding lover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Elias Sanchez</cp:lastModifiedBy>
  <cp:revision>55</cp:revision>
  <dcterms:modified xsi:type="dcterms:W3CDTF">2023-01-24T20:47:40Z</dcterms:modified>
</cp:coreProperties>
</file>